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media1.mov" ContentType="video/unknown"/>
  <Override PartName="/ppt/media/image2.jpeg" ContentType="image/jpeg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jpe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298450" defTabSz="914400">
              <a:lnSpc>
                <a:spcPct val="100000"/>
              </a:lnSpc>
              <a:buClr>
                <a:srgbClr val="000000"/>
              </a:buClr>
              <a:buSzPts val="1100"/>
              <a:buFont typeface="Arial"/>
              <a:buChar char="●"/>
              <a:defRPr sz="1100">
                <a:latin typeface="Arial"/>
                <a:ea typeface="Arial"/>
                <a:cs typeface="Arial"/>
                <a:sym typeface="Arial"/>
              </a:defRPr>
            </a:pPr>
            <a:r>
              <a:t>Photo by &lt;a href="https://unsplash.com/@helloimnik?utm_source=unsplash&amp;utm_medium=referral&amp;utm_content=creditCopyText"&gt;Hello I'm Nik&lt;/a&gt; on &lt;a href="https://unsplash.com/s/photos/lego-programmer?utm_source=unsplash&amp;utm_medium=referral&amp;utm_content=creditCopyText"&gt;Unsplash&lt;/a&gt;</a:t>
            </a:r>
          </a:p>
          <a:p>
            <a:pPr marL="457200" indent="-298450" defTabSz="914400">
              <a:lnSpc>
                <a:spcPct val="100000"/>
              </a:lnSpc>
              <a:buClr>
                <a:srgbClr val="000000"/>
              </a:buClr>
              <a:buSzPts val="1100"/>
              <a:buFont typeface="Arial"/>
              <a:buChar char="●"/>
              <a:defRPr sz="1100">
                <a:latin typeface="Arial"/>
                <a:ea typeface="Arial"/>
                <a:cs typeface="Arial"/>
                <a:sym typeface="Arial"/>
              </a:defRPr>
            </a:pPr>
            <a:r>
              <a:t> 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is Documentation important?</a:t>
            </a:r>
          </a:p>
          <a:p>
            <a:pPr/>
          </a:p>
          <a:p>
            <a:pPr/>
            <a:r>
              <a:t>La Sagrada Familia… One of the most beautiful buildings I have ever see.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Shape 18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the first stone to what we can see today is more than 140 years…</a:t>
            </a:r>
          </a:p>
          <a:p>
            <a:pPr/>
          </a:p>
          <a:p>
            <a:pPr/>
            <a:r>
              <a:t>From Vision to realisation over 100 years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/>
          <a:lstStyle>
            <a:lvl1pPr marL="469900" indent="-300876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0" y="12524797"/>
            <a:ext cx="867582" cy="870497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1.png"/><Relationship Id="rId6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rom Vision to Reality:  The Power of Documenting Software Architecture Decisions"/>
          <p:cNvSpPr txBox="1"/>
          <p:nvPr>
            <p:ph type="title"/>
          </p:nvPr>
        </p:nvSpPr>
        <p:spPr>
          <a:xfrm>
            <a:off x="2259951" y="3654490"/>
            <a:ext cx="18917300" cy="4648202"/>
          </a:xfrm>
          <a:prstGeom prst="rect">
            <a:avLst/>
          </a:prstGeom>
        </p:spPr>
        <p:txBody>
          <a:bodyPr/>
          <a:lstStyle/>
          <a:p>
            <a:pPr>
              <a:defRPr spc="-300">
                <a:solidFill>
                  <a:srgbClr val="FFFFFF"/>
                </a:solidFill>
              </a:defRPr>
            </a:pPr>
            <a:r>
              <a:t>From Vision to Reality: </a:t>
            </a:r>
            <a:br/>
            <a:r>
              <a:rPr spc="-200" sz="10000"/>
              <a:t>The Power of Documenting Software Architecture Decisions</a:t>
            </a:r>
          </a:p>
        </p:txBody>
      </p:sp>
      <p:sp>
        <p:nvSpPr>
          <p:cNvPr id="161" name="Images from: unsplash.com"/>
          <p:cNvSpPr txBox="1"/>
          <p:nvPr/>
        </p:nvSpPr>
        <p:spPr>
          <a:xfrm>
            <a:off x="485850" y="12575295"/>
            <a:ext cx="8299299" cy="870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Images from: unsplash.com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74;p16"/>
          <p:cNvSpPr/>
          <p:nvPr/>
        </p:nvSpPr>
        <p:spPr>
          <a:xfrm>
            <a:off x="-21406" y="1218040"/>
            <a:ext cx="24426814" cy="1500001"/>
          </a:xfrm>
          <a:prstGeom prst="rect">
            <a:avLst/>
          </a:prstGeom>
          <a:solidFill>
            <a:schemeClr val="accent1">
              <a:alpha val="819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4" name="Google Shape;75;p16"/>
          <p:cNvSpPr txBox="1"/>
          <p:nvPr/>
        </p:nvSpPr>
        <p:spPr>
          <a:xfrm>
            <a:off x="7836411" y="89292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Who am I?</a:t>
            </a:r>
          </a:p>
        </p:txBody>
      </p:sp>
      <p:sp>
        <p:nvSpPr>
          <p:cNvPr id="165" name="Jose (Cheche) Calderon…"/>
          <p:cNvSpPr txBox="1"/>
          <p:nvPr/>
        </p:nvSpPr>
        <p:spPr>
          <a:xfrm>
            <a:off x="6836609" y="5459071"/>
            <a:ext cx="17259096" cy="2131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defTabSz="2438400">
              <a:defRPr sz="8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Jose (Cheche) Calderon </a:t>
            </a:r>
          </a:p>
          <a:p>
            <a:pPr algn="l" defTabSz="2438400">
              <a:defRPr sz="6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              Lead Software Engineer</a:t>
            </a:r>
          </a:p>
        </p:txBody>
      </p:sp>
      <p:pic>
        <p:nvPicPr>
          <p:cNvPr id="166" name="1595075889683.jpg" descr="1595075889683.jpg"/>
          <p:cNvPicPr>
            <a:picLocks noChangeAspect="1"/>
          </p:cNvPicPr>
          <p:nvPr/>
        </p:nvPicPr>
        <p:blipFill>
          <a:blip r:embed="rId3">
            <a:extLst/>
          </a:blip>
          <a:srcRect l="14096" t="1442" r="20431" b="33365"/>
          <a:stretch>
            <a:fillRect/>
          </a:stretch>
        </p:blipFill>
        <p:spPr>
          <a:xfrm>
            <a:off x="409033" y="2819135"/>
            <a:ext cx="6935242" cy="6905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38" y="0"/>
                </a:moveTo>
                <a:cubicBezTo>
                  <a:pt x="7320" y="0"/>
                  <a:pt x="4803" y="1005"/>
                  <a:pt x="2881" y="3016"/>
                </a:cubicBezTo>
                <a:cubicBezTo>
                  <a:pt x="-961" y="7037"/>
                  <a:pt x="-961" y="13557"/>
                  <a:pt x="2881" y="17579"/>
                </a:cubicBezTo>
                <a:cubicBezTo>
                  <a:pt x="6724" y="21600"/>
                  <a:pt x="12954" y="21600"/>
                  <a:pt x="16797" y="17579"/>
                </a:cubicBezTo>
                <a:cubicBezTo>
                  <a:pt x="20639" y="13557"/>
                  <a:pt x="20639" y="7037"/>
                  <a:pt x="16797" y="3016"/>
                </a:cubicBezTo>
                <a:cubicBezTo>
                  <a:pt x="14875" y="1005"/>
                  <a:pt x="12357" y="0"/>
                  <a:pt x="9838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67" name="☕"/>
          <p:cNvSpPr txBox="1"/>
          <p:nvPr/>
        </p:nvSpPr>
        <p:spPr>
          <a:xfrm>
            <a:off x="565149" y="9889421"/>
            <a:ext cx="1947741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☕ </a:t>
            </a:r>
          </a:p>
        </p:txBody>
      </p:sp>
      <p:sp>
        <p:nvSpPr>
          <p:cNvPr id="168" name="🏃♂️"/>
          <p:cNvSpPr txBox="1"/>
          <p:nvPr/>
        </p:nvSpPr>
        <p:spPr>
          <a:xfrm>
            <a:off x="2727523" y="9889421"/>
            <a:ext cx="1384301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🏃‍♂️</a:t>
            </a:r>
          </a:p>
        </p:txBody>
      </p:sp>
      <p:sp>
        <p:nvSpPr>
          <p:cNvPr id="169" name="🥁"/>
          <p:cNvSpPr txBox="1"/>
          <p:nvPr/>
        </p:nvSpPr>
        <p:spPr>
          <a:xfrm>
            <a:off x="4326456" y="9889421"/>
            <a:ext cx="1384301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🥁</a:t>
            </a:r>
          </a:p>
        </p:txBody>
      </p:sp>
      <p:sp>
        <p:nvSpPr>
          <p:cNvPr id="170" name="🇻🇪"/>
          <p:cNvSpPr txBox="1"/>
          <p:nvPr/>
        </p:nvSpPr>
        <p:spPr>
          <a:xfrm>
            <a:off x="6184898" y="10003721"/>
            <a:ext cx="1384301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🇻🇪</a:t>
            </a:r>
          </a:p>
        </p:txBody>
      </p:sp>
      <p:sp>
        <p:nvSpPr>
          <p:cNvPr id="171" name="#GDG #UofG"/>
          <p:cNvSpPr txBox="1"/>
          <p:nvPr/>
        </p:nvSpPr>
        <p:spPr>
          <a:xfrm>
            <a:off x="791845" y="11819317"/>
            <a:ext cx="7687311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#GDG #UofG</a:t>
            </a:r>
          </a:p>
        </p:txBody>
      </p:sp>
      <p:sp>
        <p:nvSpPr>
          <p:cNvPr id="172" name="="/>
          <p:cNvSpPr txBox="1"/>
          <p:nvPr/>
        </p:nvSpPr>
        <p:spPr>
          <a:xfrm>
            <a:off x="7524326" y="9983402"/>
            <a:ext cx="1229361" cy="157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= </a:t>
            </a:r>
          </a:p>
        </p:txBody>
      </p:sp>
      <p:sp>
        <p:nvSpPr>
          <p:cNvPr id="173" name="❤️"/>
          <p:cNvSpPr txBox="1"/>
          <p:nvPr/>
        </p:nvSpPr>
        <p:spPr>
          <a:xfrm>
            <a:off x="8946294" y="10016421"/>
            <a:ext cx="1384301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/>
            </a:lvl1pPr>
          </a:lstStyle>
          <a:p>
            <a:pPr/>
            <a:r>
              <a:t>❤️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fe743c4ca8a74923ba443608a84b3db6.MOV" descr="fe743c4ca8a74923ba443608a84b3db6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896441" y="0"/>
            <a:ext cx="7715252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IMG_4339.jpeg" descr="IMG_4339.jpe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115104" y="0"/>
            <a:ext cx="10287002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4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1" fill="hold" display="0">
                  <p:stCondLst>
                    <p:cond delay="indefinite"/>
                  </p:stCondLst>
                </p:cTn>
                <p:tgtEl>
                  <p:spTgt spid="177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7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7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1882"/>
          <p:cNvSpPr txBox="1"/>
          <p:nvPr/>
        </p:nvSpPr>
        <p:spPr>
          <a:xfrm>
            <a:off x="2457703" y="6795261"/>
            <a:ext cx="1244093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1882</a:t>
            </a:r>
          </a:p>
        </p:txBody>
      </p:sp>
      <p:sp>
        <p:nvSpPr>
          <p:cNvPr id="183" name="2023"/>
          <p:cNvSpPr txBox="1"/>
          <p:nvPr/>
        </p:nvSpPr>
        <p:spPr>
          <a:xfrm>
            <a:off x="20713952" y="6795261"/>
            <a:ext cx="1244093" cy="696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000"/>
            </a:lvl1pPr>
          </a:lstStyle>
          <a:p>
            <a:pPr/>
            <a:r>
              <a:t>2023</a:t>
            </a:r>
          </a:p>
        </p:txBody>
      </p:sp>
      <p:sp>
        <p:nvSpPr>
          <p:cNvPr id="184" name="Google Shape;74;p16"/>
          <p:cNvSpPr/>
          <p:nvPr/>
        </p:nvSpPr>
        <p:spPr>
          <a:xfrm>
            <a:off x="-21406" y="1218040"/>
            <a:ext cx="24426814" cy="1500001"/>
          </a:xfrm>
          <a:prstGeom prst="rect">
            <a:avLst/>
          </a:prstGeom>
          <a:solidFill>
            <a:schemeClr val="accent1">
              <a:alpha val="819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5" name="Google Shape;75;p16"/>
          <p:cNvSpPr txBox="1"/>
          <p:nvPr/>
        </p:nvSpPr>
        <p:spPr>
          <a:xfrm>
            <a:off x="-79000" y="922456"/>
            <a:ext cx="24542000" cy="2468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SAGRADA FAMILIA TIME LINE</a:t>
            </a:r>
          </a:p>
        </p:txBody>
      </p:sp>
      <p:sp>
        <p:nvSpPr>
          <p:cNvPr id="186" name="Line"/>
          <p:cNvSpPr/>
          <p:nvPr/>
        </p:nvSpPr>
        <p:spPr>
          <a:xfrm>
            <a:off x="2601390" y="6403206"/>
            <a:ext cx="19181217" cy="2"/>
          </a:xfrm>
          <a:prstGeom prst="line">
            <a:avLst/>
          </a:prstGeom>
          <a:ln w="635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